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0"/>
  </p:notesMasterIdLst>
  <p:sldIdLst>
    <p:sldId id="256" r:id="rId2"/>
    <p:sldId id="339" r:id="rId3"/>
    <p:sldId id="342" r:id="rId4"/>
    <p:sldId id="343" r:id="rId5"/>
    <p:sldId id="344" r:id="rId6"/>
    <p:sldId id="345" r:id="rId7"/>
    <p:sldId id="346" r:id="rId8"/>
    <p:sldId id="34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/>
          </a:bodyPr>
          <a:lstStyle/>
          <a:p>
            <a:pPr indent="457200"/>
            <a:r>
              <a:rPr sz="4500" b="1" u="sng" smtClean="0">
                <a:solidFill>
                  <a:srgbClr val="FF0000"/>
                </a:solidFill>
              </a:rPr>
              <a:t>WELCOME</a:t>
            </a:r>
            <a:r>
              <a:rPr sz="3200"/>
              <a:t/>
            </a:r>
            <a:br>
              <a:rPr sz="3200"/>
            </a:br>
            <a:r>
              <a:rPr sz="3200"/>
              <a:t/>
            </a:r>
            <a:br>
              <a:rPr sz="3200"/>
            </a:br>
            <a:r>
              <a:rPr sz="3000" b="1">
                <a:solidFill>
                  <a:schemeClr val="tx1"/>
                </a:solidFill>
              </a:rPr>
              <a:t>Class: B.Com – Part-2 </a:t>
            </a:r>
            <a:br>
              <a:rPr sz="3000" b="1">
                <a:solidFill>
                  <a:schemeClr val="tx1"/>
                </a:solidFill>
              </a:rPr>
            </a:br>
            <a:r>
              <a:rPr sz="3000" b="1">
                <a:solidFill>
                  <a:schemeClr val="tx1"/>
                </a:solidFill>
              </a:rPr>
              <a:t>Subject: Business Regulatory Framework</a:t>
            </a:r>
            <a:r>
              <a:rPr sz="2800"/>
              <a:t/>
            </a:r>
            <a:br>
              <a:rPr sz="2800"/>
            </a:br>
            <a:r>
              <a:rPr sz="2700" b="1">
                <a:solidFill>
                  <a:srgbClr val="FF0000"/>
                </a:solidFill>
              </a:rPr>
              <a:t>TOPIC</a:t>
            </a:r>
            <a:r>
              <a:rPr sz="2700" b="1" smtClean="0">
                <a:solidFill>
                  <a:srgbClr val="FF0000"/>
                </a:solidFill>
              </a:rPr>
              <a:t>:</a:t>
            </a:r>
            <a:r>
              <a:rPr lang="en-US" sz="2700" b="1" dirty="0" smtClean="0">
                <a:solidFill>
                  <a:srgbClr val="FF0000"/>
                </a:solidFill>
              </a:rPr>
              <a:t>  CONTRACT OF AGENCY – </a:t>
            </a:r>
            <a:r>
              <a:rPr lang="en-US" sz="2700" b="1" dirty="0" smtClean="0">
                <a:solidFill>
                  <a:srgbClr val="FF0000"/>
                </a:solidFill>
              </a:rPr>
              <a:t>Part-B</a:t>
            </a:r>
            <a:endParaRPr sz="2400" b="1">
              <a:solidFill>
                <a:srgbClr val="FF000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6934200" cy="3200400"/>
          </a:xfrm>
        </p:spPr>
        <p:txBody>
          <a:bodyPr>
            <a:normAutofit lnSpcReduction="100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26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Marwari College, </a:t>
            </a:r>
            <a:r>
              <a:rPr lang="en-US" sz="2600" b="1" dirty="0" err="1">
                <a:solidFill>
                  <a:schemeClr val="tx1"/>
                </a:solidFill>
              </a:rPr>
              <a:t>Darbhanga</a:t>
            </a:r>
            <a:r>
              <a:rPr lang="en-US" sz="26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Mobile No. and </a:t>
            </a:r>
            <a:r>
              <a:rPr lang="en-US" sz="2600" b="1" dirty="0" err="1">
                <a:solidFill>
                  <a:schemeClr val="tx1"/>
                </a:solidFill>
              </a:rPr>
              <a:t>Whatsup</a:t>
            </a:r>
            <a:r>
              <a:rPr lang="en-US" sz="2600" b="1" dirty="0">
                <a:solidFill>
                  <a:schemeClr val="tx1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Rights of an Agent:</a:t>
            </a:r>
          </a:p>
          <a:p>
            <a:pPr algn="just"/>
            <a:r>
              <a:rPr lang="en-US" sz="2400" dirty="0" smtClean="0">
                <a:latin typeface="+mj-lt"/>
              </a:rPr>
              <a:t>1. </a:t>
            </a:r>
            <a:r>
              <a:rPr lang="en-US" sz="2400" b="1" dirty="0" smtClean="0">
                <a:latin typeface="+mj-lt"/>
              </a:rPr>
              <a:t>Rights to remuneration: </a:t>
            </a:r>
            <a:r>
              <a:rPr lang="en-US" sz="2400" dirty="0" smtClean="0">
                <a:latin typeface="+mj-lt"/>
              </a:rPr>
              <a:t>Where services rendered by agent are gratuitous, he is entitled </a:t>
            </a:r>
            <a:r>
              <a:rPr lang="en-US" sz="2400" dirty="0" smtClean="0">
                <a:latin typeface="+mj-lt"/>
              </a:rPr>
              <a:t>to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receive </a:t>
            </a:r>
            <a:r>
              <a:rPr lang="en-US" sz="2400" dirty="0" smtClean="0">
                <a:latin typeface="+mj-lt"/>
              </a:rPr>
              <a:t>the agreed remuneration or if nothing has been agreed, a reasonable remuneration.</a:t>
            </a:r>
          </a:p>
          <a:p>
            <a:pPr algn="just"/>
            <a:r>
              <a:rPr lang="en-US" sz="2400" dirty="0" smtClean="0">
                <a:latin typeface="+mj-lt"/>
              </a:rPr>
              <a:t>2. </a:t>
            </a:r>
            <a:r>
              <a:rPr lang="en-US" sz="2400" b="1" dirty="0" smtClean="0">
                <a:latin typeface="+mj-lt"/>
              </a:rPr>
              <a:t>Right of retainer: </a:t>
            </a:r>
            <a:r>
              <a:rPr lang="en-US" sz="2400" dirty="0" smtClean="0">
                <a:latin typeface="+mj-lt"/>
              </a:rPr>
              <a:t>The agent has a right to retain his principal’s money until his claim </a:t>
            </a:r>
            <a:r>
              <a:rPr lang="en-US" sz="2400" dirty="0" smtClean="0">
                <a:latin typeface="+mj-lt"/>
              </a:rPr>
              <a:t>in respect </a:t>
            </a:r>
            <a:r>
              <a:rPr lang="en-US" sz="2400" dirty="0" smtClean="0">
                <a:latin typeface="+mj-lt"/>
              </a:rPr>
              <a:t>of his remuneration or advances made or expenses properly incurred in </a:t>
            </a:r>
            <a:r>
              <a:rPr lang="en-US" sz="2400" dirty="0" smtClean="0">
                <a:latin typeface="+mj-lt"/>
              </a:rPr>
              <a:t>conducting the </a:t>
            </a:r>
            <a:r>
              <a:rPr lang="en-US" sz="2400" dirty="0" smtClean="0">
                <a:latin typeface="+mj-lt"/>
              </a:rPr>
              <a:t>business of agency are paid.</a:t>
            </a:r>
          </a:p>
          <a:p>
            <a:pPr algn="just"/>
            <a:r>
              <a:rPr lang="en-US" sz="2400" dirty="0" smtClean="0">
                <a:latin typeface="+mj-lt"/>
              </a:rPr>
              <a:t>3. </a:t>
            </a:r>
            <a:r>
              <a:rPr lang="en-US" sz="2400" b="1" dirty="0" smtClean="0">
                <a:latin typeface="+mj-lt"/>
              </a:rPr>
              <a:t>Right of lien: </a:t>
            </a:r>
            <a:r>
              <a:rPr lang="en-US" sz="2400" dirty="0" smtClean="0">
                <a:latin typeface="+mj-lt"/>
              </a:rPr>
              <a:t>An agent has a right to retain goods, papers and other movable </a:t>
            </a:r>
            <a:r>
              <a:rPr lang="en-US" sz="2400" dirty="0" smtClean="0">
                <a:latin typeface="+mj-lt"/>
              </a:rPr>
              <a:t>or immovable </a:t>
            </a:r>
            <a:r>
              <a:rPr lang="en-US" sz="2400" dirty="0" smtClean="0">
                <a:latin typeface="+mj-lt"/>
              </a:rPr>
              <a:t>property of the principal received by him until the amount due to him had </a:t>
            </a:r>
            <a:r>
              <a:rPr lang="en-US" sz="2400" dirty="0" smtClean="0">
                <a:latin typeface="+mj-lt"/>
              </a:rPr>
              <a:t>been paid </a:t>
            </a:r>
            <a:r>
              <a:rPr lang="en-US" sz="2400" dirty="0" smtClean="0">
                <a:latin typeface="+mj-lt"/>
              </a:rPr>
              <a:t>or accounted for.</a:t>
            </a:r>
          </a:p>
          <a:p>
            <a:pPr algn="just"/>
            <a:r>
              <a:rPr lang="en-US" sz="2400" dirty="0" smtClean="0">
                <a:latin typeface="+mj-lt"/>
              </a:rPr>
              <a:t>4. </a:t>
            </a:r>
            <a:r>
              <a:rPr lang="en-US" sz="2400" b="1" dirty="0" smtClean="0">
                <a:latin typeface="+mj-lt"/>
              </a:rPr>
              <a:t>Right of indemnification: </a:t>
            </a:r>
            <a:r>
              <a:rPr lang="en-US" sz="2400" dirty="0" smtClean="0">
                <a:latin typeface="+mj-lt"/>
              </a:rPr>
              <a:t>An agent had a right to be indemnified by the principal </a:t>
            </a:r>
            <a:r>
              <a:rPr lang="en-US" sz="2400" dirty="0" smtClean="0">
                <a:latin typeface="+mj-lt"/>
              </a:rPr>
              <a:t>against the </a:t>
            </a:r>
            <a:r>
              <a:rPr lang="en-US" sz="2400" dirty="0" smtClean="0">
                <a:latin typeface="+mj-lt"/>
              </a:rPr>
              <a:t>consequences of lawful acts done in exercise of his authority.</a:t>
            </a:r>
          </a:p>
          <a:p>
            <a:pPr algn="just"/>
            <a:r>
              <a:rPr lang="en-US" sz="2400" dirty="0" smtClean="0">
                <a:latin typeface="+mj-lt"/>
              </a:rPr>
              <a:t>5. </a:t>
            </a:r>
            <a:r>
              <a:rPr lang="en-US" sz="2400" b="1" dirty="0" smtClean="0">
                <a:latin typeface="+mj-lt"/>
              </a:rPr>
              <a:t>Rights of compensation:- </a:t>
            </a:r>
            <a:r>
              <a:rPr lang="en-US" sz="2400" dirty="0" smtClean="0">
                <a:latin typeface="+mj-lt"/>
              </a:rPr>
              <a:t>An agent is entitled to claim compensation from the principal </a:t>
            </a:r>
            <a:r>
              <a:rPr lang="en-US" sz="2400" dirty="0" smtClean="0">
                <a:latin typeface="+mj-lt"/>
              </a:rPr>
              <a:t>in respect </a:t>
            </a:r>
            <a:r>
              <a:rPr lang="en-US" sz="2400" dirty="0" smtClean="0">
                <a:latin typeface="+mj-lt"/>
              </a:rPr>
              <a:t>of any injury caused to the agent by the negligence of the principal or want of skill.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Rights and Duties of a Principal</a:t>
            </a:r>
          </a:p>
          <a:p>
            <a:pPr algn="just">
              <a:lnSpc>
                <a:spcPct val="50000"/>
              </a:lnSpc>
            </a:pPr>
            <a:endParaRPr lang="en-US" sz="2400" b="1" dirty="0" smtClean="0">
              <a:solidFill>
                <a:srgbClr val="00B050"/>
              </a:solidFill>
              <a:latin typeface="+mj-lt"/>
            </a:endParaRPr>
          </a:p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+mj-lt"/>
              </a:rPr>
              <a:t>Rights </a:t>
            </a:r>
            <a:r>
              <a:rPr lang="en-US" sz="2400" b="1" dirty="0" smtClean="0">
                <a:solidFill>
                  <a:srgbClr val="00B050"/>
                </a:solidFill>
                <a:latin typeface="+mj-lt"/>
              </a:rPr>
              <a:t>of a Principal:</a:t>
            </a:r>
          </a:p>
          <a:p>
            <a:pPr algn="just"/>
            <a:r>
              <a:rPr lang="en-US" sz="2400" dirty="0" smtClean="0">
                <a:latin typeface="+mj-lt"/>
              </a:rPr>
              <a:t>1. The principal is entitled to compensation for any breach of duty by the agent.</a:t>
            </a:r>
          </a:p>
          <a:p>
            <a:pPr algn="just"/>
            <a:r>
              <a:rPr lang="en-US" sz="2400" dirty="0" smtClean="0">
                <a:latin typeface="+mj-lt"/>
              </a:rPr>
              <a:t>2. The principal has a right to give proper directions to the agent for the conduct of </a:t>
            </a:r>
            <a:r>
              <a:rPr lang="en-US" sz="2400" dirty="0" smtClean="0">
                <a:latin typeface="+mj-lt"/>
              </a:rPr>
              <a:t>the business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r>
              <a:rPr lang="en-US" sz="2400" dirty="0" smtClean="0">
                <a:latin typeface="+mj-lt"/>
              </a:rPr>
              <a:t>3. The principal is entitled to receive proper accounts from his agent</a:t>
            </a:r>
          </a:p>
          <a:p>
            <a:pPr algn="just"/>
            <a:r>
              <a:rPr lang="en-US" sz="2400" dirty="0" smtClean="0">
                <a:latin typeface="+mj-lt"/>
              </a:rPr>
              <a:t>4. He is entitled to get profit, the agent makes by dealing with the principal’s goods on </a:t>
            </a:r>
            <a:r>
              <a:rPr lang="en-US" sz="2400" dirty="0" smtClean="0">
                <a:latin typeface="+mj-lt"/>
              </a:rPr>
              <a:t>the agent’s </a:t>
            </a:r>
            <a:r>
              <a:rPr lang="en-US" sz="2400" dirty="0" smtClean="0">
                <a:latin typeface="+mj-lt"/>
              </a:rPr>
              <a:t>own account.</a:t>
            </a:r>
          </a:p>
          <a:p>
            <a:pPr algn="just"/>
            <a:r>
              <a:rPr lang="en-US" sz="2400" dirty="0" smtClean="0">
                <a:latin typeface="+mj-lt"/>
              </a:rPr>
              <a:t>5. He has the right to receive any secret profit made by the agent out of the agency.</a:t>
            </a:r>
          </a:p>
          <a:p>
            <a:pPr algn="just"/>
            <a:r>
              <a:rPr lang="en-US" sz="2400" dirty="0" smtClean="0">
                <a:latin typeface="+mj-lt"/>
              </a:rPr>
              <a:t>6. He can revoke the authority of the agent under certain </a:t>
            </a:r>
            <a:r>
              <a:rPr lang="en-US" sz="2400" dirty="0" smtClean="0">
                <a:latin typeface="+mj-lt"/>
              </a:rPr>
              <a:t>circumstances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r>
              <a:rPr lang="en-US" sz="2400" dirty="0" smtClean="0">
                <a:latin typeface="+mj-lt"/>
              </a:rPr>
              <a:t>7. The principal has a right to receive all sums received on his account by the agent, </a:t>
            </a:r>
            <a:r>
              <a:rPr lang="en-US" sz="2400" dirty="0" smtClean="0">
                <a:latin typeface="+mj-lt"/>
              </a:rPr>
              <a:t>after deducting </a:t>
            </a:r>
            <a:r>
              <a:rPr lang="en-US" sz="2400" dirty="0" smtClean="0">
                <a:latin typeface="+mj-lt"/>
              </a:rPr>
              <a:t>the lawful remuneration and expenses incurred thereon.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+mj-lt"/>
              </a:rPr>
              <a:t>Duties of the Principal:</a:t>
            </a:r>
          </a:p>
          <a:p>
            <a:pPr algn="just"/>
            <a:r>
              <a:rPr lang="en-US" sz="2400" dirty="0" smtClean="0">
                <a:latin typeface="+mj-lt"/>
              </a:rPr>
              <a:t>1. Duty to pay remuneration</a:t>
            </a:r>
          </a:p>
          <a:p>
            <a:pPr algn="just"/>
            <a:r>
              <a:rPr lang="en-US" sz="2400" dirty="0" smtClean="0">
                <a:latin typeface="+mj-lt"/>
              </a:rPr>
              <a:t>2. Duty to indemnify the agent against the consequences of all lawful acts done in exercise </a:t>
            </a:r>
            <a:r>
              <a:rPr lang="en-US" sz="2400" dirty="0" smtClean="0">
                <a:latin typeface="+mj-lt"/>
              </a:rPr>
              <a:t>of his </a:t>
            </a:r>
            <a:r>
              <a:rPr lang="en-US" sz="2400" dirty="0" smtClean="0">
                <a:latin typeface="+mj-lt"/>
              </a:rPr>
              <a:t>duty.</a:t>
            </a:r>
          </a:p>
          <a:p>
            <a:pPr algn="just"/>
            <a:r>
              <a:rPr lang="en-US" sz="2400" dirty="0" smtClean="0">
                <a:latin typeface="+mj-lt"/>
              </a:rPr>
              <a:t>3. Duty to give compensation to the agent in respect of any injury caused to such agent by </a:t>
            </a:r>
            <a:r>
              <a:rPr lang="en-US" sz="2400" dirty="0" smtClean="0">
                <a:latin typeface="+mj-lt"/>
              </a:rPr>
              <a:t>the principal’s </a:t>
            </a:r>
            <a:r>
              <a:rPr lang="en-US" sz="2400" dirty="0" smtClean="0">
                <a:latin typeface="+mj-lt"/>
              </a:rPr>
              <a:t>neglect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endParaRPr lang="en-US" sz="2400" dirty="0" smtClean="0">
              <a:latin typeface="+mj-lt"/>
              <a:cs typeface="Calibri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+mj-lt"/>
              </a:rPr>
              <a:t>Liabilities of Principal to third parties:-</a:t>
            </a:r>
          </a:p>
          <a:p>
            <a:pPr algn="just"/>
            <a:r>
              <a:rPr lang="en-US" sz="2400" dirty="0" smtClean="0">
                <a:latin typeface="+mj-lt"/>
              </a:rPr>
              <a:t>1. </a:t>
            </a:r>
            <a:r>
              <a:rPr lang="en-US" sz="2400" b="1" dirty="0" smtClean="0">
                <a:latin typeface="+mj-lt"/>
              </a:rPr>
              <a:t>All acts of agent done within his authority:-</a:t>
            </a:r>
            <a:r>
              <a:rPr lang="en-US" sz="2400" dirty="0" smtClean="0">
                <a:latin typeface="+mj-lt"/>
              </a:rPr>
              <a:t>The principal is liable for the acts of the agent </a:t>
            </a:r>
            <a:r>
              <a:rPr lang="en-US" sz="2400" dirty="0" smtClean="0">
                <a:latin typeface="+mj-lt"/>
              </a:rPr>
              <a:t>if they </a:t>
            </a:r>
            <a:r>
              <a:rPr lang="en-US" sz="2400" dirty="0" smtClean="0">
                <a:latin typeface="+mj-lt"/>
              </a:rPr>
              <a:t>are done within the scope of his authority and in the course of his employment as an agent.</a:t>
            </a:r>
          </a:p>
          <a:p>
            <a:pPr algn="just"/>
            <a:r>
              <a:rPr lang="en-US" sz="2400" dirty="0" smtClean="0">
                <a:latin typeface="+mj-lt"/>
              </a:rPr>
              <a:t>2. </a:t>
            </a:r>
            <a:r>
              <a:rPr lang="en-US" sz="2400" b="1" dirty="0" smtClean="0">
                <a:latin typeface="+mj-lt"/>
              </a:rPr>
              <a:t>Misrepresentation or fraud of the agent: -</a:t>
            </a:r>
            <a:r>
              <a:rPr lang="en-US" sz="2400" dirty="0" smtClean="0">
                <a:latin typeface="+mj-lt"/>
              </a:rPr>
              <a:t> The principal is responsible for and is bound </a:t>
            </a:r>
            <a:r>
              <a:rPr lang="en-US" sz="2400" dirty="0" smtClean="0">
                <a:latin typeface="+mj-lt"/>
              </a:rPr>
              <a:t>by misrepresentation </a:t>
            </a:r>
            <a:r>
              <a:rPr lang="en-US" sz="2400" dirty="0" smtClean="0">
                <a:latin typeface="+mj-lt"/>
              </a:rPr>
              <a:t>or frauds committed by the agent in respect of matters falling within his</a:t>
            </a:r>
          </a:p>
          <a:p>
            <a:pPr algn="just"/>
            <a:r>
              <a:rPr lang="en-US" sz="2400" dirty="0" smtClean="0">
                <a:latin typeface="+mj-lt"/>
              </a:rPr>
              <a:t>Authority.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5922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dirty="0" smtClean="0">
                <a:latin typeface="+mj-lt"/>
              </a:rPr>
              <a:t>3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b="1" dirty="0" smtClean="0">
                <a:latin typeface="+mj-lt"/>
              </a:rPr>
              <a:t>Information obtained by the agent: -</a:t>
            </a:r>
            <a:r>
              <a:rPr lang="en-US" sz="2400" dirty="0" smtClean="0">
                <a:latin typeface="+mj-lt"/>
              </a:rPr>
              <a:t>Where an agent receives any information the </a:t>
            </a:r>
            <a:r>
              <a:rPr lang="en-US" sz="2400" dirty="0" smtClean="0">
                <a:latin typeface="+mj-lt"/>
              </a:rPr>
              <a:t>presumption is </a:t>
            </a:r>
            <a:r>
              <a:rPr lang="en-US" sz="2400" dirty="0" smtClean="0">
                <a:latin typeface="+mj-lt"/>
              </a:rPr>
              <a:t>that the agent communicates the same to his principal and it is construed that the principal has</a:t>
            </a:r>
          </a:p>
          <a:p>
            <a:pPr algn="just"/>
            <a:r>
              <a:rPr lang="en-US" sz="2400" dirty="0" smtClean="0">
                <a:latin typeface="+mj-lt"/>
              </a:rPr>
              <a:t>taken notice of it even though the agent did not in </a:t>
            </a:r>
            <a:r>
              <a:rPr lang="en-US" sz="2400" dirty="0" smtClean="0">
                <a:latin typeface="+mj-lt"/>
              </a:rPr>
              <a:t>fact, communicate </a:t>
            </a:r>
            <a:r>
              <a:rPr lang="en-US" sz="2400" dirty="0" smtClean="0">
                <a:latin typeface="+mj-lt"/>
              </a:rPr>
              <a:t>the information. It is </a:t>
            </a:r>
            <a:r>
              <a:rPr lang="en-US" sz="2400" dirty="0" smtClean="0">
                <a:latin typeface="+mj-lt"/>
              </a:rPr>
              <a:t>called doctrine </a:t>
            </a:r>
            <a:r>
              <a:rPr lang="en-US" sz="2400" dirty="0" smtClean="0">
                <a:latin typeface="+mj-lt"/>
              </a:rPr>
              <a:t>of ‘constructive notice’.</a:t>
            </a:r>
          </a:p>
          <a:p>
            <a:pPr algn="just"/>
            <a:r>
              <a:rPr lang="en-US" sz="2400" dirty="0" smtClean="0">
                <a:latin typeface="+mj-lt"/>
              </a:rPr>
              <a:t>4. </a:t>
            </a:r>
            <a:r>
              <a:rPr lang="en-US" sz="2400" b="1" dirty="0" smtClean="0">
                <a:latin typeface="+mj-lt"/>
              </a:rPr>
              <a:t>Where the agent acts for an unnamed or undisclosed principal:-</a:t>
            </a:r>
            <a:r>
              <a:rPr lang="en-US" sz="2400" dirty="0" smtClean="0">
                <a:latin typeface="+mj-lt"/>
              </a:rPr>
              <a:t>Undisclosed principal </a:t>
            </a:r>
            <a:r>
              <a:rPr lang="en-US" sz="2400" dirty="0" smtClean="0">
                <a:latin typeface="+mj-lt"/>
              </a:rPr>
              <a:t>means principal </a:t>
            </a:r>
            <a:r>
              <a:rPr lang="en-US" sz="2400" dirty="0" smtClean="0">
                <a:latin typeface="+mj-lt"/>
              </a:rPr>
              <a:t>whose existence and name both have not been disclosed by the agent. In this case, third</a:t>
            </a:r>
          </a:p>
          <a:p>
            <a:pPr algn="just"/>
            <a:r>
              <a:rPr lang="en-US" sz="2400" dirty="0" smtClean="0">
                <a:latin typeface="+mj-lt"/>
              </a:rPr>
              <a:t>parties have a right to discover the principal and to proceed against him and hold him </a:t>
            </a:r>
            <a:r>
              <a:rPr lang="en-US" sz="2400" dirty="0" smtClean="0">
                <a:latin typeface="+mj-lt"/>
              </a:rPr>
              <a:t>responsible for </a:t>
            </a:r>
            <a:r>
              <a:rPr lang="en-US" sz="2400" dirty="0" smtClean="0">
                <a:latin typeface="+mj-lt"/>
              </a:rPr>
              <a:t>the contract entered into by the agent.</a:t>
            </a:r>
          </a:p>
          <a:p>
            <a:pPr algn="just"/>
            <a:r>
              <a:rPr lang="en-US" sz="2400" dirty="0" smtClean="0">
                <a:latin typeface="+mj-lt"/>
              </a:rPr>
              <a:t>5. </a:t>
            </a:r>
            <a:r>
              <a:rPr lang="en-US" sz="2400" b="1" dirty="0" smtClean="0">
                <a:latin typeface="+mj-lt"/>
              </a:rPr>
              <a:t>Where the agent is personally liable:- </a:t>
            </a:r>
            <a:r>
              <a:rPr lang="en-US" sz="2400" dirty="0" smtClean="0">
                <a:latin typeface="+mj-lt"/>
              </a:rPr>
              <a:t>In cases where the agent has rendered himself </a:t>
            </a:r>
            <a:r>
              <a:rPr lang="en-US" sz="2400" dirty="0" smtClean="0">
                <a:latin typeface="+mj-lt"/>
              </a:rPr>
              <a:t>personally liable </a:t>
            </a:r>
            <a:r>
              <a:rPr lang="en-US" sz="2400" dirty="0" smtClean="0">
                <a:latin typeface="+mj-lt"/>
              </a:rPr>
              <a:t>in respect of the transactions, a third person dealing with him may hold either him or </a:t>
            </a:r>
            <a:r>
              <a:rPr lang="en-US" sz="2400" dirty="0" smtClean="0">
                <a:latin typeface="+mj-lt"/>
              </a:rPr>
              <a:t>his principal</a:t>
            </a:r>
            <a:r>
              <a:rPr lang="en-US" sz="2400" dirty="0" smtClean="0">
                <a:latin typeface="+mj-lt"/>
              </a:rPr>
              <a:t>, or both of them, liable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+mj-lt"/>
              </a:rPr>
              <a:t>Liability </a:t>
            </a:r>
            <a:r>
              <a:rPr lang="en-US" sz="2400" b="1" dirty="0" smtClean="0">
                <a:solidFill>
                  <a:srgbClr val="00B050"/>
                </a:solidFill>
                <a:latin typeface="+mj-lt"/>
              </a:rPr>
              <a:t>of agent to third parties:-</a:t>
            </a:r>
          </a:p>
          <a:p>
            <a:pPr algn="just"/>
            <a:r>
              <a:rPr lang="en-US" sz="2400" dirty="0" smtClean="0">
                <a:latin typeface="+mj-lt"/>
              </a:rPr>
              <a:t>According to sec. 230 of the Act, the agent, in the absence of any contract to that effect, is </a:t>
            </a:r>
            <a:r>
              <a:rPr lang="en-US" sz="2400" dirty="0" smtClean="0">
                <a:latin typeface="+mj-lt"/>
              </a:rPr>
              <a:t>not personally </a:t>
            </a:r>
            <a:r>
              <a:rPr lang="en-US" sz="2400" dirty="0" smtClean="0">
                <a:latin typeface="+mj-lt"/>
              </a:rPr>
              <a:t>bound by the contracts entered into by him on behalf of his principal. But in certain cases </a:t>
            </a:r>
            <a:r>
              <a:rPr lang="en-US" sz="2400" dirty="0" smtClean="0">
                <a:latin typeface="+mj-lt"/>
              </a:rPr>
              <a:t>an agent </a:t>
            </a:r>
            <a:r>
              <a:rPr lang="en-US" sz="2400" dirty="0" smtClean="0">
                <a:latin typeface="+mj-lt"/>
              </a:rPr>
              <a:t>will be personally liable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endParaRPr lang="en-US" sz="2400" dirty="0" smtClean="0">
              <a:latin typeface="+mj-lt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+mj-lt"/>
              </a:rPr>
              <a:t>1. </a:t>
            </a:r>
            <a:r>
              <a:rPr lang="en-US" sz="2400" b="1" dirty="0" smtClean="0">
                <a:latin typeface="+mj-lt"/>
              </a:rPr>
              <a:t>Where the agent acts for foreign principal: - </a:t>
            </a:r>
            <a:r>
              <a:rPr lang="en-US" sz="2400" dirty="0" smtClean="0">
                <a:latin typeface="+mj-lt"/>
              </a:rPr>
              <a:t>Where an agent enter into a contract for the </a:t>
            </a:r>
            <a:r>
              <a:rPr lang="en-US" sz="2400" dirty="0" smtClean="0">
                <a:latin typeface="+mj-lt"/>
              </a:rPr>
              <a:t>sale or </a:t>
            </a:r>
            <a:r>
              <a:rPr lang="en-US" sz="2400" dirty="0" smtClean="0">
                <a:latin typeface="+mj-lt"/>
              </a:rPr>
              <a:t>purchase of goods that the agent should be personally liable, in such cases the agent would be</a:t>
            </a:r>
          </a:p>
          <a:p>
            <a:pPr algn="just"/>
            <a:r>
              <a:rPr lang="en-US" sz="2400" dirty="0" smtClean="0">
                <a:latin typeface="+mj-lt"/>
              </a:rPr>
              <a:t>personally liable.</a:t>
            </a:r>
          </a:p>
          <a:p>
            <a:pPr algn="just"/>
            <a:r>
              <a:rPr lang="en-US" sz="2400" dirty="0" smtClean="0">
                <a:latin typeface="+mj-lt"/>
              </a:rPr>
              <a:t>2. </a:t>
            </a:r>
            <a:r>
              <a:rPr lang="en-US" sz="2400" b="1" dirty="0" smtClean="0">
                <a:latin typeface="+mj-lt"/>
              </a:rPr>
              <a:t>Where the agent acts for an undisclosed principal: -</a:t>
            </a:r>
            <a:r>
              <a:rPr lang="en-US" sz="2400" dirty="0" smtClean="0">
                <a:latin typeface="+mj-lt"/>
              </a:rPr>
              <a:t> Where the agent acts for an </a:t>
            </a:r>
            <a:r>
              <a:rPr lang="en-US" sz="2400" dirty="0" smtClean="0">
                <a:latin typeface="+mj-lt"/>
              </a:rPr>
              <a:t>undisclosed principal</a:t>
            </a:r>
            <a:r>
              <a:rPr lang="en-US" sz="2400" dirty="0" smtClean="0">
                <a:latin typeface="+mj-lt"/>
              </a:rPr>
              <a:t>, he is personally liable. But it is open to the third party on discovering the name of the</a:t>
            </a:r>
          </a:p>
          <a:p>
            <a:pPr algn="just"/>
            <a:r>
              <a:rPr lang="en-US" sz="2400" dirty="0" smtClean="0">
                <a:latin typeface="+mj-lt"/>
              </a:rPr>
              <a:t>principal to see him if he so chooses.</a:t>
            </a:r>
          </a:p>
          <a:p>
            <a:pPr algn="just"/>
            <a:r>
              <a:rPr lang="en-US" sz="2400" dirty="0" smtClean="0">
                <a:latin typeface="+mj-lt"/>
              </a:rPr>
              <a:t>3. </a:t>
            </a:r>
            <a:r>
              <a:rPr lang="en-US" sz="2400" b="1" dirty="0" smtClean="0">
                <a:latin typeface="+mj-lt"/>
              </a:rPr>
              <a:t>When acting for a principal who cannot be sued: </a:t>
            </a:r>
            <a:r>
              <a:rPr lang="en-US" sz="2400" dirty="0" smtClean="0">
                <a:latin typeface="+mj-lt"/>
              </a:rPr>
              <a:t>Where the </a:t>
            </a:r>
            <a:r>
              <a:rPr lang="en-US" sz="2400" dirty="0" smtClean="0">
                <a:latin typeface="+mj-lt"/>
              </a:rPr>
              <a:t>principal</a:t>
            </a:r>
            <a:r>
              <a:rPr lang="en-US" sz="2400" dirty="0" smtClean="0">
                <a:latin typeface="+mj-lt"/>
              </a:rPr>
              <a:t>, though </a:t>
            </a:r>
            <a:r>
              <a:rPr lang="en-US" sz="2400" dirty="0" smtClean="0">
                <a:latin typeface="+mj-lt"/>
              </a:rPr>
              <a:t>disclosed, cannot </a:t>
            </a:r>
            <a:r>
              <a:rPr lang="en-US" sz="2400" dirty="0" smtClean="0">
                <a:latin typeface="+mj-lt"/>
              </a:rPr>
              <a:t>be sued, the agent is personally liable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dirty="0" smtClean="0">
                <a:latin typeface="+mj-lt"/>
              </a:rPr>
              <a:t>4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b="1" dirty="0" smtClean="0">
                <a:latin typeface="+mj-lt"/>
              </a:rPr>
              <a:t>Where money is paid by mistake or fraud: - </a:t>
            </a:r>
            <a:r>
              <a:rPr lang="en-US" sz="2400" dirty="0" smtClean="0">
                <a:latin typeface="+mj-lt"/>
              </a:rPr>
              <a:t>Where third party pays money to the agent </a:t>
            </a:r>
            <a:r>
              <a:rPr lang="en-US" sz="2400" dirty="0" smtClean="0">
                <a:latin typeface="+mj-lt"/>
              </a:rPr>
              <a:t>by mistake </a:t>
            </a:r>
            <a:r>
              <a:rPr lang="en-US" sz="2400" dirty="0" smtClean="0">
                <a:latin typeface="+mj-lt"/>
              </a:rPr>
              <a:t>or fraud, they can sue the agent personally. In the same way, if the agent pays money </a:t>
            </a:r>
            <a:r>
              <a:rPr lang="en-US" sz="2400" dirty="0" smtClean="0">
                <a:latin typeface="+mj-lt"/>
              </a:rPr>
              <a:t>to a </a:t>
            </a:r>
            <a:r>
              <a:rPr lang="en-US" sz="2400" dirty="0" smtClean="0">
                <a:latin typeface="+mj-lt"/>
              </a:rPr>
              <a:t>third party by mistake or fraud, he can recover it from him.</a:t>
            </a:r>
          </a:p>
          <a:p>
            <a:pPr algn="just"/>
            <a:r>
              <a:rPr lang="en-US" sz="2400" dirty="0" smtClean="0">
                <a:latin typeface="+mj-lt"/>
              </a:rPr>
              <a:t>5. </a:t>
            </a:r>
            <a:r>
              <a:rPr lang="en-US" sz="2400" b="1" dirty="0" smtClean="0">
                <a:latin typeface="+mj-lt"/>
              </a:rPr>
              <a:t>Where the agent exceeds his authority: </a:t>
            </a:r>
            <a:r>
              <a:rPr lang="en-US" sz="2400" dirty="0" smtClean="0">
                <a:latin typeface="+mj-lt"/>
              </a:rPr>
              <a:t>When the agent acts without or beyond his </a:t>
            </a:r>
            <a:r>
              <a:rPr lang="en-US" sz="2400" dirty="0" smtClean="0">
                <a:latin typeface="+mj-lt"/>
              </a:rPr>
              <a:t>authority and </a:t>
            </a:r>
            <a:r>
              <a:rPr lang="en-US" sz="2400" dirty="0" smtClean="0">
                <a:latin typeface="+mj-lt"/>
              </a:rPr>
              <a:t>in this way commits a breach of warranty of authority, he can be held personally liable.</a:t>
            </a:r>
          </a:p>
          <a:p>
            <a:pPr algn="just"/>
            <a:r>
              <a:rPr lang="en-US" sz="2400" dirty="0" smtClean="0">
                <a:latin typeface="+mj-lt"/>
              </a:rPr>
              <a:t>6. </a:t>
            </a:r>
            <a:r>
              <a:rPr lang="en-US" sz="2400" b="1" dirty="0" smtClean="0">
                <a:latin typeface="+mj-lt"/>
              </a:rPr>
              <a:t>Where the agents’ authority is coupled with interest: -</a:t>
            </a:r>
            <a:r>
              <a:rPr lang="en-US" sz="2400" dirty="0" smtClean="0">
                <a:latin typeface="+mj-lt"/>
              </a:rPr>
              <a:t>Where the agent has himself interest </a:t>
            </a:r>
            <a:r>
              <a:rPr lang="en-US" sz="2400" dirty="0" smtClean="0">
                <a:latin typeface="+mj-lt"/>
              </a:rPr>
              <a:t>in the </a:t>
            </a:r>
            <a:r>
              <a:rPr lang="en-US" sz="2400" dirty="0" smtClean="0">
                <a:latin typeface="+mj-lt"/>
              </a:rPr>
              <a:t>subject matter of agency, he shall be personally liable to that extend. He is then a principal </a:t>
            </a:r>
            <a:r>
              <a:rPr lang="en-US" sz="2400" dirty="0" smtClean="0">
                <a:latin typeface="+mj-lt"/>
              </a:rPr>
              <a:t>to the </a:t>
            </a:r>
            <a:r>
              <a:rPr lang="en-US" sz="2400" dirty="0" smtClean="0">
                <a:latin typeface="+mj-lt"/>
              </a:rPr>
              <a:t>extent of such interest and is entitled to enforce it.</a:t>
            </a:r>
          </a:p>
          <a:p>
            <a:pPr algn="just"/>
            <a:r>
              <a:rPr lang="en-US" sz="2400" dirty="0" smtClean="0">
                <a:latin typeface="+mj-lt"/>
              </a:rPr>
              <a:t>7. </a:t>
            </a:r>
            <a:r>
              <a:rPr lang="en-US" sz="2400" b="1" dirty="0" smtClean="0">
                <a:latin typeface="+mj-lt"/>
              </a:rPr>
              <a:t>Where the usage or custom of trade makes the agent liable: - </a:t>
            </a:r>
            <a:r>
              <a:rPr lang="en-US" sz="2400" dirty="0" smtClean="0">
                <a:latin typeface="+mj-lt"/>
              </a:rPr>
              <a:t>Where according to usage </a:t>
            </a:r>
            <a:r>
              <a:rPr lang="en-US" sz="2400" dirty="0" smtClean="0">
                <a:latin typeface="+mj-lt"/>
              </a:rPr>
              <a:t>or custom </a:t>
            </a:r>
            <a:r>
              <a:rPr lang="en-US" sz="2400" dirty="0" smtClean="0">
                <a:latin typeface="+mj-lt"/>
              </a:rPr>
              <a:t>of a trade provides for agent’s personal liability, the agents can be held personally </a:t>
            </a:r>
            <a:r>
              <a:rPr lang="en-US" sz="2400" dirty="0" smtClean="0">
                <a:latin typeface="+mj-lt"/>
              </a:rPr>
              <a:t>liable, provided </a:t>
            </a:r>
            <a:r>
              <a:rPr lang="en-US" sz="2400" dirty="0" smtClean="0">
                <a:latin typeface="+mj-lt"/>
              </a:rPr>
              <a:t>there is no contract to the contrary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38100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06276"/>
            <a:ext cx="838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 smtClean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8. </a:t>
            </a:r>
            <a:r>
              <a:rPr lang="en-US" sz="2400" b="1" dirty="0" smtClean="0">
                <a:latin typeface="+mj-lt"/>
              </a:rPr>
              <a:t>When the agent signs the negotiable instrument in his own name: -</a:t>
            </a:r>
            <a:r>
              <a:rPr lang="en-US" sz="2400" dirty="0" smtClean="0">
                <a:latin typeface="+mj-lt"/>
              </a:rPr>
              <a:t> When an agent signs a negotiable instrument in his own name without making it clear that he is signing as an agent, he is</a:t>
            </a:r>
          </a:p>
          <a:p>
            <a:pPr algn="just"/>
            <a:r>
              <a:rPr lang="en-US" sz="2400" dirty="0" smtClean="0">
                <a:latin typeface="+mj-lt"/>
              </a:rPr>
              <a:t>personally liable for the instrument.</a:t>
            </a:r>
          </a:p>
          <a:p>
            <a:pPr algn="just"/>
            <a:r>
              <a:rPr lang="en-US" sz="2400" dirty="0" smtClean="0">
                <a:latin typeface="+mj-lt"/>
              </a:rPr>
              <a:t>9. </a:t>
            </a:r>
            <a:r>
              <a:rPr lang="en-US" sz="2400" b="1" dirty="0" smtClean="0">
                <a:latin typeface="+mj-lt"/>
              </a:rPr>
              <a:t>When the contract expressly provides: </a:t>
            </a:r>
            <a:r>
              <a:rPr lang="en-US" sz="2400" dirty="0" smtClean="0">
                <a:latin typeface="+mj-lt"/>
              </a:rPr>
              <a:t>Where the contract with the parties specially stipulates that the agent should be personally liable, in such cases the agent would be personally liable.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4091</TotalTime>
  <Words>1133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WELCOME  Class: B.Com – Part-2  Subject: Business Regulatory Framework TOPIC:  CONTRACT OF AGENCY – Part-B</vt:lpstr>
      <vt:lpstr>Slide 2</vt:lpstr>
      <vt:lpstr>Slide 3</vt:lpstr>
      <vt:lpstr>Slide 4</vt:lpstr>
      <vt:lpstr>Slide 5</vt:lpstr>
      <vt:lpstr>Slide 6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370</cp:revision>
  <dcterms:created xsi:type="dcterms:W3CDTF">2011-08-23T10:02:56Z</dcterms:created>
  <dcterms:modified xsi:type="dcterms:W3CDTF">2020-05-06T07:14:34Z</dcterms:modified>
</cp:coreProperties>
</file>